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  <p:sldMasterId id="2147483705" r:id="rId2"/>
    <p:sldMasterId id="2147483684" r:id="rId3"/>
  </p:sldMasterIdLst>
  <p:notesMasterIdLst>
    <p:notesMasterId r:id="rId35"/>
  </p:notesMasterIdLst>
  <p:handoutMasterIdLst>
    <p:handoutMasterId r:id="rId36"/>
  </p:handoutMasterIdLst>
  <p:sldIdLst>
    <p:sldId id="366" r:id="rId4"/>
    <p:sldId id="446" r:id="rId5"/>
    <p:sldId id="374" r:id="rId6"/>
    <p:sldId id="404" r:id="rId7"/>
    <p:sldId id="406" r:id="rId8"/>
    <p:sldId id="375" r:id="rId9"/>
    <p:sldId id="428" r:id="rId10"/>
    <p:sldId id="405" r:id="rId11"/>
    <p:sldId id="436" r:id="rId12"/>
    <p:sldId id="370" r:id="rId13"/>
    <p:sldId id="372" r:id="rId14"/>
    <p:sldId id="373" r:id="rId15"/>
    <p:sldId id="384" r:id="rId16"/>
    <p:sldId id="447" r:id="rId17"/>
    <p:sldId id="441" r:id="rId18"/>
    <p:sldId id="389" r:id="rId19"/>
    <p:sldId id="403" r:id="rId20"/>
    <p:sldId id="408" r:id="rId21"/>
    <p:sldId id="442" r:id="rId22"/>
    <p:sldId id="429" r:id="rId23"/>
    <p:sldId id="434" r:id="rId24"/>
    <p:sldId id="433" r:id="rId25"/>
    <p:sldId id="443" r:id="rId26"/>
    <p:sldId id="448" r:id="rId27"/>
    <p:sldId id="449" r:id="rId28"/>
    <p:sldId id="342" r:id="rId29"/>
    <p:sldId id="365" r:id="rId30"/>
    <p:sldId id="440" r:id="rId31"/>
    <p:sldId id="412" r:id="rId32"/>
    <p:sldId id="431" r:id="rId33"/>
    <p:sldId id="445" r:id="rId3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47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G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5B2C"/>
    <a:srgbClr val="AB6037"/>
    <a:srgbClr val="998A5B"/>
    <a:srgbClr val="438508"/>
    <a:srgbClr val="869D3E"/>
    <a:srgbClr val="A7C829"/>
    <a:srgbClr val="D9642B"/>
    <a:srgbClr val="1E70C1"/>
    <a:srgbClr val="B1582A"/>
    <a:srgbClr val="4D3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91701" autoAdjust="0"/>
  </p:normalViewPr>
  <p:slideViewPr>
    <p:cSldViewPr snapToGrid="0" snapToObjects="1">
      <p:cViewPr varScale="1">
        <p:scale>
          <a:sx n="117" d="100"/>
          <a:sy n="117" d="100"/>
        </p:scale>
        <p:origin x="1920" y="176"/>
      </p:cViewPr>
      <p:guideLst>
        <p:guide orient="horz" pos="1003"/>
        <p:guide pos="4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0FA68-5FA6-C742-805A-3255C4D2EF56}" type="datetimeFigureOut">
              <a:rPr lang="nl-NL" smtClean="0"/>
              <a:t>12-03-19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B9816-1802-4345-8706-9A45A89B313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41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8C640-F660-C141-9387-7335A5DA960F}" type="datetimeFigureOut">
              <a:rPr lang="nl-NL" smtClean="0"/>
              <a:t>12-03-19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DF005-F218-A246-9D63-D6F03655225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022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2346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3967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4319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4201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5124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0742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8810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6137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3331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3210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849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4563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2210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526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14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495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136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688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262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5627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DF005-F218-A246-9D63-D6F036552251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92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resenta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419100" y="4394200"/>
            <a:ext cx="7086600" cy="635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b="0" i="0">
                <a:latin typeface=""/>
              </a:defRPr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4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presenta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7772400" cy="17176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9" name="Subtitel 2"/>
          <p:cNvSpPr>
            <a:spLocks noGrp="1"/>
          </p:cNvSpPr>
          <p:nvPr>
            <p:ph type="subTitle" idx="1"/>
          </p:nvPr>
        </p:nvSpPr>
        <p:spPr>
          <a:xfrm>
            <a:off x="419100" y="4394200"/>
            <a:ext cx="7086600" cy="635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>
                <a:latin typeface=""/>
              </a:defRPr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700" y="1600201"/>
            <a:ext cx="8039100" cy="420369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>
                <a:latin typeface="Flanders Art Sans"/>
              </a:defRPr>
            </a:lvl4pPr>
            <a:lvl5pPr>
              <a:defRPr>
                <a:latin typeface="Flanders Art Sans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8307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700" y="1600201"/>
            <a:ext cx="8039100" cy="420369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>
                <a:latin typeface="Flanders Art Sans"/>
              </a:defRPr>
            </a:lvl4pPr>
            <a:lvl5pPr>
              <a:defRPr>
                <a:latin typeface="Flanders Art Sans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1833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700" y="355601"/>
            <a:ext cx="8039100" cy="544829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>
                <a:latin typeface="Flanders Art Sans"/>
              </a:defRPr>
            </a:lvl4pPr>
            <a:lvl5pPr>
              <a:defRPr>
                <a:latin typeface="Flanders Art Sans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3619500" y="6356350"/>
            <a:ext cx="2133600" cy="365125"/>
          </a:xfrm>
        </p:spPr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5254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338138"/>
            <a:ext cx="8051800" cy="11430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61999" y="1600200"/>
            <a:ext cx="3845035" cy="420369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800">
                <a:latin typeface="Flanders Art Sans"/>
              </a:defRPr>
            </a:lvl4pPr>
            <a:lvl5pPr>
              <a:defRPr sz="1800">
                <a:latin typeface="Flanders Art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3860800" cy="420369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800">
                <a:latin typeface="Flanders Art Sans"/>
              </a:defRPr>
            </a:lvl4pPr>
            <a:lvl5pPr>
              <a:defRPr sz="1800">
                <a:latin typeface="Flanders Art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9678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61999" y="330200"/>
            <a:ext cx="3845035" cy="547369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800">
                <a:latin typeface="Flanders Art Sans"/>
              </a:defRPr>
            </a:lvl4pPr>
            <a:lvl5pPr>
              <a:defRPr sz="1800">
                <a:latin typeface="Flanders Art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5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53000" y="330200"/>
            <a:ext cx="3860800" cy="547369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800">
                <a:latin typeface="Flanders Art Sans"/>
              </a:defRPr>
            </a:lvl4pPr>
            <a:lvl5pPr>
              <a:defRPr sz="1800">
                <a:latin typeface="Flanders Art San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1139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338138"/>
            <a:ext cx="8051800" cy="11430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61999" y="1598613"/>
            <a:ext cx="384503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61999" y="2238375"/>
            <a:ext cx="3845035" cy="3540125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Flanders Art Sans"/>
              </a:defRPr>
            </a:lvl4pPr>
            <a:lvl5pPr>
              <a:defRPr sz="1600">
                <a:latin typeface="Flanders Art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949935" y="1598613"/>
            <a:ext cx="386386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949935" y="2238375"/>
            <a:ext cx="3863865" cy="354012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 baseline="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Flanders Art Sans"/>
              </a:defRPr>
            </a:lvl4pPr>
            <a:lvl5pPr>
              <a:defRPr sz="1600">
                <a:latin typeface="Flanders Art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5286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6599" y="366713"/>
            <a:ext cx="387043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Flanders Art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36599" y="1006475"/>
            <a:ext cx="3870435" cy="4810125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Flanders Art Sans"/>
              </a:defRPr>
            </a:lvl1pPr>
            <a:lvl2pPr marL="742950" indent="-285750">
              <a:buFont typeface="Arial"/>
              <a:buChar char="•"/>
              <a:defRPr sz="1800">
                <a:latin typeface="Flanders Art Sans"/>
              </a:defRPr>
            </a:lvl2pPr>
            <a:lvl3pPr>
              <a:defRPr sz="1600">
                <a:latin typeface="Flanders Art Sans"/>
              </a:defRPr>
            </a:lvl3pPr>
            <a:lvl4pPr>
              <a:defRPr sz="1600">
                <a:latin typeface="Flanders Art Sans"/>
              </a:defRPr>
            </a:lvl4pPr>
            <a:lvl5pPr>
              <a:defRPr sz="1600">
                <a:latin typeface="Flanders Art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937235" y="366713"/>
            <a:ext cx="386386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Flanders Art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937235" y="1006475"/>
            <a:ext cx="3863865" cy="481012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000">
                <a:latin typeface="Flanders Art Sans"/>
              </a:defRPr>
            </a:lvl1pPr>
            <a:lvl2pPr marL="742950" indent="-285750">
              <a:buFont typeface="Arial"/>
              <a:buChar char="•"/>
              <a:defRPr sz="1800" baseline="0">
                <a:latin typeface="Flanders Art Sans"/>
              </a:defRPr>
            </a:lvl2pPr>
            <a:lvl3pPr>
              <a:defRPr sz="1600">
                <a:latin typeface="Flanders Art Sans"/>
              </a:defRPr>
            </a:lvl3pPr>
            <a:lvl4pPr>
              <a:defRPr sz="1600">
                <a:latin typeface="Flanders Art Sans"/>
              </a:defRPr>
            </a:lvl4pPr>
            <a:lvl5pPr>
              <a:defRPr sz="1600">
                <a:latin typeface="Flanders Art San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51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9300" y="338138"/>
            <a:ext cx="8064500" cy="11430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647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8188" y="4465638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008188" y="344963"/>
            <a:ext cx="5486400" cy="4215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008188" y="5032376"/>
            <a:ext cx="5486400" cy="771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902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resenta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7772400" cy="17176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9" name="Subtitel 2"/>
          <p:cNvSpPr>
            <a:spLocks noGrp="1"/>
          </p:cNvSpPr>
          <p:nvPr>
            <p:ph type="subTitle" idx="1"/>
          </p:nvPr>
        </p:nvSpPr>
        <p:spPr>
          <a:xfrm>
            <a:off x="419100" y="4394200"/>
            <a:ext cx="7086600" cy="635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>
                <a:latin typeface=""/>
              </a:defRPr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Hoofdstu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270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7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9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presenta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37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9" name="Subtitel 2"/>
          <p:cNvSpPr>
            <a:spLocks noGrp="1"/>
          </p:cNvSpPr>
          <p:nvPr>
            <p:ph type="subTitle" idx="1"/>
          </p:nvPr>
        </p:nvSpPr>
        <p:spPr>
          <a:xfrm>
            <a:off x="419100" y="4381500"/>
            <a:ext cx="70866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baseline="0">
                <a:solidFill>
                  <a:schemeClr val="bg1"/>
                </a:solidFill>
                <a:latin typeface="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2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  <a:prstGeom prst="rect">
            <a:avLst/>
          </a:prstGeom>
        </p:spPr>
        <p:txBody>
          <a:bodyPr vert="horz"/>
          <a:lstStyle>
            <a:lvl1pPr algn="l">
              <a:defRPr sz="3200" b="1" i="0"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4700" y="1600201"/>
            <a:ext cx="8039100" cy="420369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n-lt"/>
              </a:defRPr>
            </a:lvl1pPr>
            <a:lvl2pPr marL="742950" indent="-285750">
              <a:buFont typeface="Arial"/>
              <a:buChar char="•"/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>
                <a:latin typeface="Flanders Art Sans"/>
              </a:defRPr>
            </a:lvl4pPr>
            <a:lvl5pPr>
              <a:defRPr>
                <a:latin typeface="Flanders Art Sans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273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Hoofdstu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270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7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oofdstu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2700" y="0"/>
            <a:ext cx="9144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7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6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4493194" y="0"/>
            <a:ext cx="4680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8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15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587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4476700" y="0"/>
            <a:ext cx="4680000" cy="6858000"/>
          </a:xfrm>
          <a:prstGeom prst="rect">
            <a:avLst/>
          </a:prstGeo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13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 descr="Vlaanderen_is_wegenenverkeer_vol_rgb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14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017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9"/>
          <p:cNvSpPr/>
          <p:nvPr userDrawn="1"/>
        </p:nvSpPr>
        <p:spPr>
          <a:xfrm>
            <a:off x="-25400" y="-12700"/>
            <a:ext cx="6159500" cy="6931024"/>
          </a:xfrm>
          <a:custGeom>
            <a:avLst/>
            <a:gdLst>
              <a:gd name="connsiteX0" fmla="*/ 0 w 5791200"/>
              <a:gd name="connsiteY0" fmla="*/ 0 h 6905624"/>
              <a:gd name="connsiteX1" fmla="*/ 57912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2908300 w 5791200"/>
              <a:gd name="connsiteY1" fmla="*/ 1270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5791200"/>
              <a:gd name="connsiteY0" fmla="*/ 0 h 6905624"/>
              <a:gd name="connsiteX1" fmla="*/ 4318000 w 5791200"/>
              <a:gd name="connsiteY1" fmla="*/ 0 h 6905624"/>
              <a:gd name="connsiteX2" fmla="*/ 5791200 w 5791200"/>
              <a:gd name="connsiteY2" fmla="*/ 6905624 h 6905624"/>
              <a:gd name="connsiteX3" fmla="*/ 0 w 5791200"/>
              <a:gd name="connsiteY3" fmla="*/ 6905624 h 6905624"/>
              <a:gd name="connsiteX4" fmla="*/ 0 w 5791200"/>
              <a:gd name="connsiteY4" fmla="*/ 0 h 69056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368300 w 6159500"/>
              <a:gd name="connsiteY3" fmla="*/ 6918324 h 6918324"/>
              <a:gd name="connsiteX4" fmla="*/ 0 w 6159500"/>
              <a:gd name="connsiteY4" fmla="*/ 0 h 6918324"/>
              <a:gd name="connsiteX0" fmla="*/ 0 w 6159500"/>
              <a:gd name="connsiteY0" fmla="*/ 0 h 6918324"/>
              <a:gd name="connsiteX1" fmla="*/ 4686300 w 6159500"/>
              <a:gd name="connsiteY1" fmla="*/ 12700 h 6918324"/>
              <a:gd name="connsiteX2" fmla="*/ 6159500 w 6159500"/>
              <a:gd name="connsiteY2" fmla="*/ 6918324 h 6918324"/>
              <a:gd name="connsiteX3" fmla="*/ 0 w 6159500"/>
              <a:gd name="connsiteY3" fmla="*/ 6908800 h 6918324"/>
              <a:gd name="connsiteX4" fmla="*/ 368300 w 6159500"/>
              <a:gd name="connsiteY4" fmla="*/ 6918324 h 6918324"/>
              <a:gd name="connsiteX5" fmla="*/ 0 w 6159500"/>
              <a:gd name="connsiteY5" fmla="*/ 0 h 6918324"/>
              <a:gd name="connsiteX0" fmla="*/ 0 w 6159500"/>
              <a:gd name="connsiteY0" fmla="*/ 0 h 6931024"/>
              <a:gd name="connsiteX1" fmla="*/ 4686300 w 6159500"/>
              <a:gd name="connsiteY1" fmla="*/ 12700 h 6931024"/>
              <a:gd name="connsiteX2" fmla="*/ 6159500 w 6159500"/>
              <a:gd name="connsiteY2" fmla="*/ 6918324 h 6931024"/>
              <a:gd name="connsiteX3" fmla="*/ 0 w 6159500"/>
              <a:gd name="connsiteY3" fmla="*/ 6908800 h 6931024"/>
              <a:gd name="connsiteX4" fmla="*/ 0 w 6159500"/>
              <a:gd name="connsiteY4" fmla="*/ 6931024 h 6931024"/>
              <a:gd name="connsiteX5" fmla="*/ 0 w 6159500"/>
              <a:gd name="connsiteY5" fmla="*/ 0 h 69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9500" h="6931024">
                <a:moveTo>
                  <a:pt x="0" y="0"/>
                </a:moveTo>
                <a:lnTo>
                  <a:pt x="4686300" y="12700"/>
                </a:lnTo>
                <a:lnTo>
                  <a:pt x="6159500" y="6918324"/>
                </a:lnTo>
                <a:lnTo>
                  <a:pt x="0" y="6908800"/>
                </a:lnTo>
                <a:lnTo>
                  <a:pt x="0" y="6931024"/>
                </a:lnTo>
                <a:lnTo>
                  <a:pt x="0" y="0"/>
                </a:lnTo>
                <a:close/>
              </a:path>
            </a:pathLst>
          </a:cu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pic>
        <p:nvPicPr>
          <p:cNvPr id="12" name="Afbeelding 11" descr="Vlaanderen_is_wegenenverkeer_vol_rg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41" y="5945240"/>
            <a:ext cx="1800053" cy="706350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342900" y="2460625"/>
            <a:ext cx="5448300" cy="1470025"/>
          </a:xfrm>
          <a:prstGeom prst="rect">
            <a:avLst/>
          </a:prstGeom>
        </p:spPr>
        <p:txBody>
          <a:bodyPr/>
          <a:lstStyle>
            <a:lvl1pPr algn="l">
              <a:defRPr sz="4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9" name="Subtitel 2"/>
          <p:cNvSpPr>
            <a:spLocks noGrp="1"/>
          </p:cNvSpPr>
          <p:nvPr>
            <p:ph type="subTitle" idx="1"/>
          </p:nvPr>
        </p:nvSpPr>
        <p:spPr>
          <a:xfrm>
            <a:off x="342900" y="4216400"/>
            <a:ext cx="5448300" cy="571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186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8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3733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bg1"/>
                </a:solidFill>
                <a:latin typeface=""/>
              </a:defRPr>
            </a:lvl1pPr>
          </a:lstStyle>
          <a:p>
            <a:fld id="{76AD9109-E3B3-DE45-B285-1340FE6FB9DD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19" r:id="rId4"/>
    <p:sldLayoutId id="2147483724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landers Art San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Flanders Art San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Flanders Art San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Flanders Art San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Flanders Art San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Flanders Art San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bg1"/>
                </a:solidFill>
                <a:latin typeface=""/>
              </a:defRPr>
            </a:lvl1pPr>
          </a:lstStyle>
          <a:p>
            <a:fld id="{E5627D1C-9006-F64B-9C40-D6AC9AA8375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780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6" r:id="rId4"/>
    <p:sldLayoutId id="2147483721" r:id="rId5"/>
    <p:sldLayoutId id="2147483722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419100" cy="6858000"/>
          </a:xfrm>
          <a:prstGeom prst="rect">
            <a:avLst/>
          </a:prstGeom>
          <a:solidFill>
            <a:srgbClr val="B75B2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Flanders Art Sans"/>
            </a:endParaRPr>
          </a:p>
        </p:txBody>
      </p:sp>
      <p:pic>
        <p:nvPicPr>
          <p:cNvPr id="12" name="Afbeelding 11" descr="Vlaanderen_is_wegenenverkeer_naakt_rgb.eps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966" y="6112934"/>
            <a:ext cx="1405466" cy="599285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3619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8F017-C4A2-714E-9318-5D853AC0C20D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5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8" r:id="rId3"/>
    <p:sldLayoutId id="2147483717" r:id="rId4"/>
    <p:sldLayoutId id="2147483689" r:id="rId5"/>
    <p:sldLayoutId id="2147483718" r:id="rId6"/>
    <p:sldLayoutId id="2147483690" r:id="rId7"/>
    <p:sldLayoutId id="2147483693" r:id="rId8"/>
    <p:sldLayoutId id="2147483723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tiff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tiff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innen, tafel, vloer&#10;&#10;Automatisch gegenereerde beschrijving">
            <a:extLst>
              <a:ext uri="{FF2B5EF4-FFF2-40B4-BE49-F238E27FC236}">
                <a16:creationId xmlns:a16="http://schemas.microsoft.com/office/drawing/2014/main" id="{8F6CAA4A-B766-B54B-9903-8F35339FFC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9255" r="14672"/>
          <a:stretch/>
        </p:blipFill>
        <p:spPr>
          <a:xfrm>
            <a:off x="418549" y="0"/>
            <a:ext cx="8725451" cy="6864046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623EBE4C-42DB-0B43-937B-AB1A61380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DF2E36F-85A9-7646-BE7E-4D649D7DC7A0}"/>
              </a:ext>
            </a:extLst>
          </p:cNvPr>
          <p:cNvSpPr txBox="1"/>
          <p:nvPr/>
        </p:nvSpPr>
        <p:spPr>
          <a:xfrm>
            <a:off x="7790688" y="6364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0DEA17E6-7CF4-FF45-8F37-D7918605DDCB}"/>
              </a:ext>
            </a:extLst>
          </p:cNvPr>
          <p:cNvSpPr txBox="1">
            <a:spLocks/>
          </p:cNvSpPr>
          <p:nvPr/>
        </p:nvSpPr>
        <p:spPr>
          <a:xfrm>
            <a:off x="1843668" y="647256"/>
            <a:ext cx="7325732" cy="225527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nl-BE" sz="4400" dirty="0"/>
              <a:t>DOORTOCHT RIEMST – FASE 3</a:t>
            </a:r>
            <a:br>
              <a:rPr lang="en-US" altLang="nl-BE" sz="4400" dirty="0"/>
            </a:br>
            <a:r>
              <a:rPr lang="en-US" altLang="nl-BE" sz="2400" dirty="0"/>
              <a:t>HERINRICHTING TONGERSESTEENWEG N79 </a:t>
            </a:r>
          </a:p>
          <a:p>
            <a:endParaRPr lang="en-US" altLang="nl-BE" sz="1800" dirty="0"/>
          </a:p>
          <a:p>
            <a:r>
              <a:rPr lang="en-US" altLang="nl-BE" sz="1800" i="1" dirty="0" err="1"/>
              <a:t>Infovergadering</a:t>
            </a:r>
            <a:br>
              <a:rPr lang="en-US" altLang="nl-BE" sz="1800" b="0" i="1" dirty="0"/>
            </a:br>
            <a:r>
              <a:rPr lang="en-US" altLang="nl-BE" sz="1800" b="0" i="1" dirty="0" err="1"/>
              <a:t>Dinsdag</a:t>
            </a:r>
            <a:r>
              <a:rPr lang="en-US" altLang="nl-BE" sz="1800" b="0" i="1" dirty="0"/>
              <a:t> 12 </a:t>
            </a:r>
            <a:r>
              <a:rPr lang="en-US" altLang="nl-BE" sz="1800" b="0" i="1" dirty="0" err="1"/>
              <a:t>maart</a:t>
            </a:r>
            <a:r>
              <a:rPr lang="en-US" altLang="nl-BE" sz="1800" b="0" i="1" dirty="0"/>
              <a:t> 2019</a:t>
            </a:r>
          </a:p>
          <a:p>
            <a:r>
              <a:rPr lang="en-US" altLang="nl-BE" sz="1800" b="0" i="1" dirty="0" err="1"/>
              <a:t>Zaal</a:t>
            </a:r>
            <a:r>
              <a:rPr lang="en-US" altLang="nl-BE" sz="1800" b="0" i="1" dirty="0"/>
              <a:t> ‘t </a:t>
            </a:r>
            <a:r>
              <a:rPr lang="en-US" altLang="nl-BE" sz="1800" b="0" i="1" dirty="0" err="1"/>
              <a:t>Paenhuys</a:t>
            </a:r>
            <a:endParaRPr lang="en-US" altLang="nl-BE" sz="1800" b="0" i="1" dirty="0"/>
          </a:p>
          <a:p>
            <a:endParaRPr lang="en-US" altLang="nl-BE" sz="4400" dirty="0"/>
          </a:p>
          <a:p>
            <a:endParaRPr lang="en-US" altLang="nl-BE" sz="4000" dirty="0"/>
          </a:p>
          <a:p>
            <a:endParaRPr lang="nl-NL" sz="44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35B4F2F-3365-CC49-B2A8-A0C30F185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48" y="5977768"/>
            <a:ext cx="1666886" cy="64980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0E28686F-F337-7347-81BF-D37BF2EB0D34}"/>
              </a:ext>
            </a:extLst>
          </p:cNvPr>
          <p:cNvSpPr txBox="1"/>
          <p:nvPr/>
        </p:nvSpPr>
        <p:spPr>
          <a:xfrm>
            <a:off x="-256032" y="66275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860CEE5-8AE3-AE47-A7AF-2D52FE965D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10" y="5974552"/>
            <a:ext cx="1487541" cy="64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5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>
            <a:extLst>
              <a:ext uri="{FF2B5EF4-FFF2-40B4-BE49-F238E27FC236}">
                <a16:creationId xmlns:a16="http://schemas.microsoft.com/office/drawing/2014/main" id="{65FF78BB-8756-434B-B218-0EACC035CA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 dirty="0"/>
              <a:t>‘Poorteffect’ komende van Tongeren</a:t>
            </a:r>
            <a:br>
              <a:rPr lang="nl-BE" altLang="nl-BE" dirty="0"/>
            </a:br>
            <a:endParaRPr lang="nl-BE" altLang="nl-BE" dirty="0"/>
          </a:p>
        </p:txBody>
      </p:sp>
      <p:pic>
        <p:nvPicPr>
          <p:cNvPr id="8195" name="Afbeelding 3">
            <a:extLst>
              <a:ext uri="{FF2B5EF4-FFF2-40B4-BE49-F238E27FC236}">
                <a16:creationId xmlns:a16="http://schemas.microsoft.com/office/drawing/2014/main" id="{C646C9DB-8C9B-9648-8584-B78CC506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30400"/>
            <a:ext cx="70866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07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D2EBDD83-E20A-0C48-9155-0F91B40AD9C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 dirty="0"/>
              <a:t>Detail inrichting met groenaanleg</a:t>
            </a:r>
          </a:p>
        </p:txBody>
      </p:sp>
      <p:pic>
        <p:nvPicPr>
          <p:cNvPr id="10243" name="Afbeelding 3">
            <a:extLst>
              <a:ext uri="{FF2B5EF4-FFF2-40B4-BE49-F238E27FC236}">
                <a16:creationId xmlns:a16="http://schemas.microsoft.com/office/drawing/2014/main" id="{68915CCA-56CC-5D40-AE03-A1F9D8F6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4427538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68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2CA55865-BD64-984D-AB36-8EB8311B2E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 dirty="0"/>
              <a:t>Detail inrichting langsparkeren</a:t>
            </a:r>
          </a:p>
        </p:txBody>
      </p:sp>
      <p:pic>
        <p:nvPicPr>
          <p:cNvPr id="12291" name="Afbeelding 4">
            <a:extLst>
              <a:ext uri="{FF2B5EF4-FFF2-40B4-BE49-F238E27FC236}">
                <a16:creationId xmlns:a16="http://schemas.microsoft.com/office/drawing/2014/main" id="{0C2247FF-D62B-CA44-80ED-F205A26E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600200"/>
            <a:ext cx="39243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16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2899" y="2460625"/>
            <a:ext cx="7178247" cy="1470025"/>
          </a:xfrm>
        </p:spPr>
        <p:txBody>
          <a:bodyPr/>
          <a:lstStyle/>
          <a:p>
            <a:r>
              <a:rPr lang="nl-NL" dirty="0"/>
              <a:t>Gescheiden </a:t>
            </a:r>
            <a:br>
              <a:rPr lang="nl-NL" dirty="0"/>
            </a:br>
            <a:r>
              <a:rPr lang="nl-NL" dirty="0"/>
              <a:t>rioleringsstelsel</a:t>
            </a:r>
          </a:p>
        </p:txBody>
      </p:sp>
    </p:spTree>
    <p:extLst>
      <p:ext uri="{BB962C8B-B14F-4D97-AF65-F5344CB8AC3E}">
        <p14:creationId xmlns:p14="http://schemas.microsoft.com/office/powerpoint/2010/main" val="3919829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:a16="http://schemas.microsoft.com/office/drawing/2014/main" id="{75E2F464-81A4-2D46-8839-6BEB71B34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 dirty="0"/>
              <a:t>Aanleg gescheiden rioleringsstelsel</a:t>
            </a:r>
          </a:p>
        </p:txBody>
      </p:sp>
      <p:pic>
        <p:nvPicPr>
          <p:cNvPr id="14339" name="Afbeelding 3">
            <a:extLst>
              <a:ext uri="{FF2B5EF4-FFF2-40B4-BE49-F238E27FC236}">
                <a16:creationId xmlns:a16="http://schemas.microsoft.com/office/drawing/2014/main" id="{D789D8EB-9AFE-544A-8754-598DBA3A3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60610"/>
            <a:ext cx="7848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343E5C0-C861-624D-BFC9-C670D5CDE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2995654"/>
            <a:ext cx="7912100" cy="376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nl-BE" altLang="nl-BE" sz="1800" b="1" dirty="0">
                <a:latin typeface="+mj-lt"/>
              </a:rPr>
              <a:t>Vlaanderen Wetgeving VLAREM II</a:t>
            </a:r>
            <a:endParaRPr lang="nl-BE" altLang="nl-BE" sz="1800" dirty="0">
              <a:latin typeface="+mj-lt"/>
            </a:endParaRP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l-BE" sz="1800" dirty="0">
                <a:latin typeface="+mj-lt"/>
                <a:cs typeface="Arial" panose="020B0604020202020204" pitchFamily="34" charset="0"/>
              </a:rPr>
              <a:t>Hemelwater gescheiden afvoeren: zowel op privé als openbaar domein</a:t>
            </a:r>
          </a:p>
          <a:p>
            <a:pPr marL="914400" lvl="2" indent="0">
              <a:spcBef>
                <a:spcPts val="1000"/>
              </a:spcBef>
              <a:defRPr/>
            </a:pPr>
            <a:r>
              <a:rPr lang="nl-BE" altLang="nl-BE" sz="1800" dirty="0">
                <a:latin typeface="+mj-lt"/>
              </a:rPr>
              <a:t>(hergebruik / infiltratie in bodem / naar bufferbekken)</a:t>
            </a:r>
            <a:endParaRPr lang="nl-BE" sz="1800" dirty="0">
              <a:latin typeface="+mj-lt"/>
              <a:cs typeface="Arial" panose="020B0604020202020204" pitchFamily="34" charset="0"/>
            </a:endParaRP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l-BE" sz="1800" dirty="0">
                <a:latin typeface="+mj-lt"/>
                <a:cs typeface="Arial" panose="020B0604020202020204" pitchFamily="34" charset="0"/>
              </a:rPr>
              <a:t>Aansluitplicht van het vuilwater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l-BE" altLang="nl-BE" sz="800" dirty="0"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nl-BE" altLang="nl-BE" sz="1800" b="1" dirty="0">
                <a:latin typeface="+mj-lt"/>
              </a:rPr>
              <a:t>Waarom?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l-BE" sz="1800" dirty="0">
                <a:latin typeface="+mj-lt"/>
                <a:cs typeface="Arial" panose="020B0604020202020204" pitchFamily="34" charset="0"/>
              </a:rPr>
              <a:t>Wateroverlast tegengaan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l-BE" sz="1800" dirty="0">
                <a:latin typeface="+mj-lt"/>
                <a:cs typeface="Arial" panose="020B0604020202020204" pitchFamily="34" charset="0"/>
              </a:rPr>
              <a:t>Bij hevige regen geen afvalwater via overstort in beken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l-BE" sz="1800" dirty="0">
                <a:latin typeface="+mj-lt"/>
                <a:cs typeface="Arial" panose="020B0604020202020204" pitchFamily="34" charset="0"/>
              </a:rPr>
              <a:t>Infiltratie is voeding grondwater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l-BE" sz="1800" dirty="0">
                <a:latin typeface="+mj-lt"/>
                <a:cs typeface="Arial" panose="020B0604020202020204" pitchFamily="34" charset="0"/>
              </a:rPr>
              <a:t>Verbeterde werking zuiveringsstation</a:t>
            </a:r>
            <a:endParaRPr lang="nl-BE" altLang="nl-B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730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ED41D1A-5B87-124A-9616-EC740B76C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399309"/>
            <a:ext cx="8039100" cy="4404590"/>
          </a:xfrm>
        </p:spPr>
        <p:txBody>
          <a:bodyPr/>
          <a:lstStyle/>
          <a:p>
            <a:pPr lvl="1" indent="0">
              <a:lnSpc>
                <a:spcPct val="80000"/>
              </a:lnSpc>
              <a:spcBef>
                <a:spcPct val="50000"/>
              </a:spcBef>
              <a:buNone/>
            </a:pPr>
            <a:endParaRPr lang="nl-BE" altLang="nl-BE" dirty="0"/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nl-BE" altLang="nl-BE" sz="1800" dirty="0"/>
              <a:t>Op privéterrein moet afvoer van afvalwater en regenwater verplicht    gescheiden worden.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nl-BE" altLang="nl-BE" sz="1800" dirty="0"/>
              <a:t>Afkoppelingsadviseur van Fluvius biedt ondersteuning en bezocht al de     meeste bewoners in de projectzone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nl-BE" altLang="nl-BE" sz="1800" dirty="0"/>
              <a:t>Nog geen bezoek gehad? Ga langs bij de afkoppelingsadviseur,                            aan tafel na deze presentatie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Ø"/>
            </a:pPr>
            <a:endParaRPr lang="nl-BE" altLang="nl-BE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nl-BE" altLang="nl-BE" sz="1800" i="1" dirty="0"/>
              <a:t>     Straks toelichting door Erwin Goossens van Fluvius inzake keuringen en controle  </a:t>
            </a:r>
          </a:p>
          <a:p>
            <a:pPr lvl="1" indent="0">
              <a:lnSpc>
                <a:spcPct val="80000"/>
              </a:lnSpc>
              <a:spcBef>
                <a:spcPct val="50000"/>
              </a:spcBef>
              <a:buNone/>
            </a:pPr>
            <a:endParaRPr lang="nl-BE" altLang="nl-BE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E11E01D-5642-4741-A5DB-893503BAA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8F017-C4A2-714E-9318-5D853AC0C20D}" type="slidenum">
              <a:rPr lang="nl-NL" smtClean="0"/>
              <a:t>15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76D1A9F-8B30-9A46-8AAE-18C371422202}"/>
              </a:ext>
            </a:extLst>
          </p:cNvPr>
          <p:cNvSpPr txBox="1">
            <a:spLocks/>
          </p:cNvSpPr>
          <p:nvPr/>
        </p:nvSpPr>
        <p:spPr bwMode="auto">
          <a:xfrm>
            <a:off x="774700" y="274638"/>
            <a:ext cx="79121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altLang="nl-BE" sz="3200" b="1" dirty="0"/>
              <a:t>Afkoppelingen op privédomein</a:t>
            </a:r>
          </a:p>
        </p:txBody>
      </p:sp>
    </p:spTree>
    <p:extLst>
      <p:ext uri="{BB962C8B-B14F-4D97-AF65-F5344CB8AC3E}">
        <p14:creationId xmlns:p14="http://schemas.microsoft.com/office/powerpoint/2010/main" val="390540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7126" y="2473877"/>
            <a:ext cx="5448300" cy="1470025"/>
          </a:xfrm>
        </p:spPr>
        <p:txBody>
          <a:bodyPr/>
          <a:lstStyle/>
          <a:p>
            <a:r>
              <a:rPr lang="nl-NL" dirty="0"/>
              <a:t>Fasering &amp; </a:t>
            </a:r>
            <a:br>
              <a:rPr lang="nl-NL" dirty="0"/>
            </a:br>
            <a:r>
              <a:rPr lang="nl-NL" dirty="0"/>
              <a:t>verkeersmaatregelen</a:t>
            </a:r>
          </a:p>
        </p:txBody>
      </p:sp>
    </p:spTree>
    <p:extLst>
      <p:ext uri="{BB962C8B-B14F-4D97-AF65-F5344CB8AC3E}">
        <p14:creationId xmlns:p14="http://schemas.microsoft.com/office/powerpoint/2010/main" val="903009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9EA3248-3FFE-8B4A-B07E-97079069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/>
          <a:lstStyle/>
          <a:p>
            <a:r>
              <a:rPr lang="nl-BE"/>
              <a:t>Fasering &amp; verkeersmaatregelen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36442-29CA-9548-B91B-62A31903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589308"/>
            <a:ext cx="8184243" cy="4203698"/>
          </a:xfrm>
        </p:spPr>
        <p:txBody>
          <a:bodyPr/>
          <a:lstStyle/>
          <a:p>
            <a:pPr marL="0" indent="0">
              <a:buNone/>
            </a:pPr>
            <a:r>
              <a:rPr lang="nl-BE" b="1" dirty="0"/>
              <a:t>Werken aan de nutsleidingen: tot eind maart 2019*</a:t>
            </a:r>
          </a:p>
          <a:p>
            <a:pPr>
              <a:buFont typeface="Wingdings" pitchFamily="2" charset="2"/>
              <a:buChar char="Ø"/>
            </a:pPr>
            <a:endParaRPr lang="nl-BE" b="1" dirty="0"/>
          </a:p>
          <a:p>
            <a:pPr lvl="1">
              <a:buFont typeface="Wingdings" pitchFamily="2" charset="2"/>
              <a:buChar char="Ø"/>
            </a:pPr>
            <a:r>
              <a:rPr lang="nl-BE" i="1" dirty="0"/>
              <a:t>Situering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Momenteel nog in uitvoering aan zijde even huisnummers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Vervangen/verplaatsen leidingen en kabels water, gas, elektriciteit en telecom</a:t>
            </a:r>
          </a:p>
          <a:p>
            <a:pPr marL="914400" lvl="2" indent="0">
              <a:buNone/>
            </a:pPr>
            <a:endParaRPr lang="nl-BE" dirty="0"/>
          </a:p>
          <a:p>
            <a:pPr lvl="1">
              <a:buFont typeface="Wingdings" pitchFamily="2" charset="2"/>
              <a:buChar char="Ø"/>
            </a:pPr>
            <a:r>
              <a:rPr lang="nl-BE" i="1" dirty="0"/>
              <a:t>Hinder en verkeersmaatregelen?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Voornamelijk werken aan buitenzijde rijbaan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Opritten maximaal bereikbaar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Verkeer in beide richtingen over versmalde rijstroken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Voetgangers en fietsers in beide richtingen op tijdelijke asfaltstrook oneven zijde</a:t>
            </a:r>
          </a:p>
          <a:p>
            <a:pPr marL="457200" lvl="1" indent="0">
              <a:buNone/>
            </a:pPr>
            <a:endParaRPr lang="nl-BE" i="1" dirty="0"/>
          </a:p>
          <a:p>
            <a:pPr marL="457200" lvl="1" indent="0">
              <a:buNone/>
            </a:pPr>
            <a:r>
              <a:rPr lang="nl-BE" sz="1000" i="1" dirty="0"/>
              <a:t>* </a:t>
            </a:r>
            <a:r>
              <a:rPr lang="nl-BE" sz="1200" i="1" dirty="0"/>
              <a:t>Timing onder voorbehoud van weerverlet of andere onvoorziene omstandigheden</a:t>
            </a:r>
            <a:endParaRPr lang="nl-BE" sz="1200" dirty="0"/>
          </a:p>
          <a:p>
            <a:pPr lvl="2">
              <a:buFont typeface="Wingdings" pitchFamily="2" charset="2"/>
              <a:buChar char="Ø"/>
            </a:pPr>
            <a:endParaRPr lang="nl-BE" dirty="0"/>
          </a:p>
          <a:p>
            <a:pPr marL="914400" lvl="2" indent="0">
              <a:buNone/>
            </a:pPr>
            <a:endParaRPr lang="nl-BE" dirty="0"/>
          </a:p>
          <a:p>
            <a:pPr marL="914400" lvl="2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320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9EA3248-3FFE-8B4A-B07E-97079069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/>
          <a:lstStyle/>
          <a:p>
            <a:r>
              <a:rPr lang="nl-BE"/>
              <a:t>Fasering &amp; verkeersmaatregelen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36442-29CA-9548-B91B-62A31903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110332"/>
            <a:ext cx="8369300" cy="4888686"/>
          </a:xfrm>
        </p:spPr>
        <p:txBody>
          <a:bodyPr/>
          <a:lstStyle/>
          <a:p>
            <a:pPr marL="0" indent="0">
              <a:buNone/>
            </a:pPr>
            <a:r>
              <a:rPr lang="nl-BE" b="1" dirty="0"/>
              <a:t>FASE 1:  riolerings- en wegeniswerken van 1 april 2019 tot zomer 2019*</a:t>
            </a:r>
            <a:br>
              <a:rPr lang="nl-BE" b="1" dirty="0"/>
            </a:br>
            <a:endParaRPr lang="nl-BE" b="1" dirty="0"/>
          </a:p>
          <a:p>
            <a:pPr lvl="1">
              <a:buFont typeface="Wingdings" pitchFamily="2" charset="2"/>
              <a:buChar char="Ø"/>
            </a:pPr>
            <a:r>
              <a:rPr lang="nl-BE" i="1" dirty="0"/>
              <a:t>Situering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Weghelft even huisnummers &amp; middenberm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Plaatsen gescheiden riolering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Aanleg nieuwe weginfrastructuur met fiets- en voetpaden</a:t>
            </a:r>
          </a:p>
          <a:p>
            <a:pPr lvl="2">
              <a:buFont typeface="Wingdings" pitchFamily="2" charset="2"/>
              <a:buChar char="Ø"/>
            </a:pPr>
            <a:endParaRPr lang="nl-BE" dirty="0"/>
          </a:p>
          <a:p>
            <a:pPr lvl="1">
              <a:buFont typeface="Wingdings" pitchFamily="2" charset="2"/>
              <a:buChar char="Ø"/>
            </a:pPr>
            <a:r>
              <a:rPr lang="nl-BE" i="1" dirty="0"/>
              <a:t>Verkeersafwikkeling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Fietsers en voetgangers passeren de werfzone over tijdelijke asfaltstrook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Autoverkeer richting Maastricht: kan werken passeren over versmalde rijstrook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>
                <a:latin typeface="+mn-lt"/>
              </a:rPr>
              <a:t>Autoverkeer richting Tongeren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BE" sz="1600" dirty="0">
                <a:latin typeface="+mn-lt"/>
              </a:rPr>
              <a:t>Tongersesteenweg vanaf rotonde afgesloten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BE" sz="1600" dirty="0">
                <a:latin typeface="+mn-lt"/>
              </a:rPr>
              <a:t>Omleiding via Bilzersteenweg en ruilverkavelingswegen, tot hoeve De Lindeboom en zo terug op N79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Opritten blijven maximaal bereikbaar. </a:t>
            </a:r>
            <a:r>
              <a:rPr lang="nl-NL" dirty="0"/>
              <a:t>Opritten overdag niet bereikbaar? </a:t>
            </a:r>
            <a:br>
              <a:rPr lang="nl-NL" dirty="0"/>
            </a:br>
            <a:r>
              <a:rPr lang="nl-NL" dirty="0"/>
              <a:t>Aannemer verwittigt u!</a:t>
            </a:r>
            <a:endParaRPr lang="nl-BE" dirty="0"/>
          </a:p>
          <a:p>
            <a:pPr lvl="2">
              <a:buFont typeface="Wingdings" pitchFamily="2" charset="2"/>
              <a:buChar char="Ø"/>
            </a:pPr>
            <a:endParaRPr lang="nl-BE" dirty="0"/>
          </a:p>
          <a:p>
            <a:pPr marL="457200" lvl="1" indent="0">
              <a:buNone/>
            </a:pPr>
            <a:r>
              <a:rPr lang="nl-BE" sz="1000" i="1" dirty="0"/>
              <a:t>* </a:t>
            </a:r>
            <a:r>
              <a:rPr lang="nl-BE" sz="1200" i="1" dirty="0"/>
              <a:t>Timing onder voorbehoud van weerverlet of andere onvoorziene omstandigheden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306825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75DD39C-E9F9-5445-8231-D1CC3DC86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7953" y="777929"/>
            <a:ext cx="8039099" cy="5302140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56CD00C-839C-2F4E-885B-B2CA30929DBE}"/>
              </a:ext>
            </a:extLst>
          </p:cNvPr>
          <p:cNvSpPr txBox="1">
            <a:spLocks/>
          </p:cNvSpPr>
          <p:nvPr/>
        </p:nvSpPr>
        <p:spPr>
          <a:xfrm>
            <a:off x="774700" y="274638"/>
            <a:ext cx="79121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3200" b="1" dirty="0"/>
              <a:t>Omleiding voor autoverkeer</a:t>
            </a:r>
          </a:p>
        </p:txBody>
      </p:sp>
    </p:spTree>
    <p:extLst>
      <p:ext uri="{BB962C8B-B14F-4D97-AF65-F5344CB8AC3E}">
        <p14:creationId xmlns:p14="http://schemas.microsoft.com/office/powerpoint/2010/main" val="344983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46934"/>
            <a:ext cx="7912100" cy="1143000"/>
          </a:xfrm>
        </p:spPr>
        <p:txBody>
          <a:bodyPr/>
          <a:lstStyle/>
          <a:p>
            <a:r>
              <a:rPr lang="nl-NL" dirty="0"/>
              <a:t>Projectpartners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47D8D7-D5EA-884F-83DB-01D7A666D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042613"/>
            <a:ext cx="8039100" cy="5383629"/>
          </a:xfrm>
        </p:spPr>
        <p:txBody>
          <a:bodyPr/>
          <a:lstStyle/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Bouwheer</a:t>
            </a:r>
          </a:p>
          <a:p>
            <a:pPr marL="45720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Agentschap Wegen en Verkeer</a:t>
            </a:r>
          </a:p>
          <a:p>
            <a:pPr marL="457200" lvl="1" indent="0">
              <a:buNone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Opdrachtgevers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Gemeente Riemst</a:t>
            </a:r>
          </a:p>
          <a:p>
            <a:pPr marL="400050" lvl="1" indent="0">
              <a:buNone/>
            </a:pPr>
            <a:endParaRPr lang="nl-BE" dirty="0"/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Fluvius</a:t>
            </a:r>
          </a:p>
          <a:p>
            <a:pPr marL="457200" lvl="1" indent="0">
              <a:buNone/>
            </a:pPr>
            <a:endParaRPr lang="nl-BE" sz="2400" dirty="0">
              <a:ea typeface="Arial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Ontwerper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Arcadis </a:t>
            </a:r>
          </a:p>
          <a:p>
            <a:pPr lvl="1">
              <a:buFont typeface="Wingdings" pitchFamily="2" charset="2"/>
              <a:buChar char="Ø"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Aannemer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Gemoco </a:t>
            </a:r>
          </a:p>
          <a:p>
            <a:pPr lvl="1">
              <a:buFont typeface="Wingdings" pitchFamily="2" charset="2"/>
              <a:buChar char="Ø"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B573FC-1F1C-CA4B-BBFC-900A6F310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12" y="1104619"/>
            <a:ext cx="1925660" cy="75068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8726E28-9E91-3E46-8139-D8C41FD17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23" y="4485610"/>
            <a:ext cx="2376000" cy="2519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DD12128-46C5-EE47-935F-021610443BD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99" y="2370944"/>
            <a:ext cx="1487541" cy="6498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9D60000-548B-964C-B99B-6881D5FC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599" y="3376572"/>
            <a:ext cx="1619462" cy="5315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0C9C3E-7D5A-254F-9D90-72271B319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615" y="5315099"/>
            <a:ext cx="1530817" cy="4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63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9EA3248-3FFE-8B4A-B07E-97079069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/>
          <a:lstStyle/>
          <a:p>
            <a:r>
              <a:rPr lang="nl-BE" dirty="0"/>
              <a:t>Fasering &amp; verkeersmaatregelen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36442-29CA-9548-B91B-62A31903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595241"/>
            <a:ext cx="8369300" cy="4203698"/>
          </a:xfrm>
        </p:spPr>
        <p:txBody>
          <a:bodyPr/>
          <a:lstStyle/>
          <a:p>
            <a:pPr marL="0" indent="0">
              <a:buNone/>
            </a:pPr>
            <a:r>
              <a:rPr lang="nl-BE" b="1" dirty="0"/>
              <a:t>FASE 2:  riolerings- en wegeniswerken van zomer tot okt/nov 2019*</a:t>
            </a:r>
          </a:p>
          <a:p>
            <a:pPr marL="0" indent="0">
              <a:buNone/>
            </a:pPr>
            <a:endParaRPr lang="nl-BE" dirty="0"/>
          </a:p>
          <a:p>
            <a:pPr lvl="1">
              <a:buFont typeface="Wingdings" pitchFamily="2" charset="2"/>
              <a:buChar char="Ø"/>
            </a:pPr>
            <a:r>
              <a:rPr lang="nl-BE" i="1" dirty="0"/>
              <a:t>Situering</a:t>
            </a:r>
          </a:p>
          <a:p>
            <a:pPr marL="914400" lvl="2" indent="0">
              <a:buNone/>
            </a:pPr>
            <a:r>
              <a:rPr lang="nl-BE" dirty="0"/>
              <a:t>Werfzone verschuift naar de zuidelijke weghelft (oneven huisnummers)</a:t>
            </a:r>
          </a:p>
          <a:p>
            <a:pPr marL="914400" lvl="2" indent="0">
              <a:buNone/>
            </a:pPr>
            <a:endParaRPr lang="nl-BE" dirty="0"/>
          </a:p>
          <a:p>
            <a:pPr lvl="1">
              <a:buFont typeface="Wingdings" pitchFamily="2" charset="2"/>
              <a:buChar char="Ø"/>
            </a:pPr>
            <a:r>
              <a:rPr lang="nl-BE" i="1" dirty="0"/>
              <a:t>Verkeersafwikkeling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Fietsers en voetgangers passeren de werfzone over nieuw fiets- en voetpad           (kant toeristische dienst - even huisnummers)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Omleiding autoverkeer identiek aan fase 1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Opritten blijven maximaal bereikbaar. </a:t>
            </a:r>
            <a:r>
              <a:rPr lang="nl-NL" dirty="0"/>
              <a:t>Opritten overdag niet bereikbaar? </a:t>
            </a:r>
            <a:br>
              <a:rPr lang="nl-NL" dirty="0"/>
            </a:br>
            <a:r>
              <a:rPr lang="nl-NL" dirty="0"/>
              <a:t>Aannemer verwittigt u!</a:t>
            </a:r>
            <a:endParaRPr lang="nl-BE" dirty="0"/>
          </a:p>
          <a:p>
            <a:pPr lvl="2">
              <a:buFont typeface="Wingdings" pitchFamily="2" charset="2"/>
              <a:buChar char="Ø"/>
            </a:pPr>
            <a:endParaRPr lang="nl-BE" dirty="0"/>
          </a:p>
          <a:p>
            <a:pPr marL="457200" lvl="1" indent="0">
              <a:buNone/>
            </a:pPr>
            <a:r>
              <a:rPr lang="nl-BE" sz="1000" i="1" dirty="0"/>
              <a:t>* </a:t>
            </a:r>
            <a:r>
              <a:rPr lang="nl-BE" sz="1200" i="1" dirty="0"/>
              <a:t>Timing onder voorbehoud van weerverlet of andere onvoorziene omstandigheden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2931127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75DD39C-E9F9-5445-8231-D1CC3DC86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7953" y="777929"/>
            <a:ext cx="8039099" cy="5302140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56CD00C-839C-2F4E-885B-B2CA30929DBE}"/>
              </a:ext>
            </a:extLst>
          </p:cNvPr>
          <p:cNvSpPr txBox="1">
            <a:spLocks/>
          </p:cNvSpPr>
          <p:nvPr/>
        </p:nvSpPr>
        <p:spPr>
          <a:xfrm>
            <a:off x="774700" y="274638"/>
            <a:ext cx="79121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3200" b="1" dirty="0"/>
              <a:t>Omleiding voor autoverkeer</a:t>
            </a:r>
          </a:p>
        </p:txBody>
      </p:sp>
    </p:spTree>
    <p:extLst>
      <p:ext uri="{BB962C8B-B14F-4D97-AF65-F5344CB8AC3E}">
        <p14:creationId xmlns:p14="http://schemas.microsoft.com/office/powerpoint/2010/main" val="2079401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9EA3248-3FFE-8B4A-B07E-97079069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/>
          <a:lstStyle/>
          <a:p>
            <a:r>
              <a:rPr lang="nl-BE" dirty="0"/>
              <a:t>Fasering &amp; verkeersmaatregelen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36442-29CA-9548-B91B-62A31903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87379"/>
            <a:ext cx="8369300" cy="1924948"/>
          </a:xfrm>
        </p:spPr>
        <p:txBody>
          <a:bodyPr/>
          <a:lstStyle/>
          <a:p>
            <a:pPr marL="0" indent="0">
              <a:buNone/>
            </a:pPr>
            <a:r>
              <a:rPr lang="nl-BE" b="1" dirty="0"/>
              <a:t>Ik woon in de werfzone…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Komende van Maastricht volgen ook bewoners de korte omleiding.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Opritten blijven maximaal bereikbaar. </a:t>
            </a:r>
            <a:r>
              <a:rPr lang="nl-NL" dirty="0"/>
              <a:t>Overdag tijdelijk niet bereikbaar? Aannemer verwittigt u vooraf!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 err="1"/>
              <a:t>Afvalophaling</a:t>
            </a:r>
            <a:r>
              <a:rPr lang="nl-NL" dirty="0"/>
              <a:t> blijft mogelijk : u zet uw afval op de gebruikelijke </a:t>
            </a:r>
            <a:r>
              <a:rPr lang="nl-NL"/>
              <a:t>dag buiten. </a:t>
            </a:r>
            <a:r>
              <a:rPr lang="nl-NL" dirty="0"/>
              <a:t>(zondagavond) </a:t>
            </a:r>
          </a:p>
          <a:p>
            <a:pPr marL="457200" lvl="1" indent="0">
              <a:buNone/>
            </a:pPr>
            <a:endParaRPr lang="nl-NL" b="1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 descr="Afbeelding met lucht, buiten, weg, vrachtwagen&#10;&#10;Automatisch gegenereerde beschrijving">
            <a:extLst>
              <a:ext uri="{FF2B5EF4-FFF2-40B4-BE49-F238E27FC236}">
                <a16:creationId xmlns:a16="http://schemas.microsoft.com/office/drawing/2014/main" id="{C96E594E-B4D6-3A43-BC8D-1DDC97DA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3303808"/>
            <a:ext cx="4603416" cy="307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50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61DD084-C22E-7844-97AB-313D86155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95" y="1082842"/>
            <a:ext cx="8039100" cy="2141622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Mijn handelszaak ligt in de werfzone…</a:t>
            </a:r>
            <a:endParaRPr lang="nl-NL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Bereikbaarheid handelaars aangegeven via extra signalisatie.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Tijdelijk 6 kortparkeerplaatsen aan Villa Neven tijdens de werken. </a:t>
            </a:r>
            <a:br>
              <a:rPr lang="nl-NL" dirty="0"/>
            </a:br>
            <a:r>
              <a:rPr lang="nl-NL" dirty="0"/>
              <a:t>Maximum één uur parkeren: hogere rotatie.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Parkings handelszaken bijven maximaal bereikbaar. Indien anders, dan informeert de aannemer of bereikbaarheidsadviseur u hierover.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35F0927-E79D-4A47-8C74-E355C8D5E758}"/>
              </a:ext>
            </a:extLst>
          </p:cNvPr>
          <p:cNvSpPr txBox="1">
            <a:spLocks/>
          </p:cNvSpPr>
          <p:nvPr/>
        </p:nvSpPr>
        <p:spPr>
          <a:xfrm>
            <a:off x="774700" y="274638"/>
            <a:ext cx="79121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sz="3200" b="1" dirty="0"/>
              <a:t>Fasering &amp; verkeersmaatregelen</a:t>
            </a:r>
          </a:p>
        </p:txBody>
      </p:sp>
      <p:pic>
        <p:nvPicPr>
          <p:cNvPr id="6" name="Afbeelding 5" descr="Afbeelding met teken&#10;&#10;Automatisch gegenereerde beschrijving">
            <a:extLst>
              <a:ext uri="{FF2B5EF4-FFF2-40B4-BE49-F238E27FC236}">
                <a16:creationId xmlns:a16="http://schemas.microsoft.com/office/drawing/2014/main" id="{FD5B2D15-14A0-C142-9B64-F031C9AD0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0" t="7957" r="20834" b="8727"/>
          <a:stretch/>
        </p:blipFill>
        <p:spPr>
          <a:xfrm>
            <a:off x="772695" y="3633537"/>
            <a:ext cx="2463801" cy="18534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133F1AE-AC3F-3041-9C00-20B977978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90" t="39235" r="25527" b="38532"/>
          <a:stretch/>
        </p:blipFill>
        <p:spPr>
          <a:xfrm>
            <a:off x="3448380" y="3752184"/>
            <a:ext cx="3031959" cy="74045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FE33E8A-A6F4-7140-8CD0-43EA71417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7" t="37830" r="28684" b="39937"/>
          <a:stretch/>
        </p:blipFill>
        <p:spPr>
          <a:xfrm>
            <a:off x="3448380" y="4668570"/>
            <a:ext cx="3031959" cy="734787"/>
          </a:xfrm>
          <a:prstGeom prst="rect">
            <a:avLst/>
          </a:prstGeom>
        </p:spPr>
      </p:pic>
      <p:pic>
        <p:nvPicPr>
          <p:cNvPr id="12" name="Afbeelding 11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0809A4FD-2CD0-2B42-9CE7-409435FA8C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31" t="19575" r="30395" b="8109"/>
          <a:stretch/>
        </p:blipFill>
        <p:spPr>
          <a:xfrm>
            <a:off x="6776713" y="3892532"/>
            <a:ext cx="1390056" cy="143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8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9EA3248-3FFE-8B4A-B07E-97079069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/>
          <a:lstStyle/>
          <a:p>
            <a:r>
              <a:rPr lang="nl-BE" dirty="0"/>
              <a:t>Werfverloop – werkwijze aannemer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36442-29CA-9548-B91B-62A31903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87379"/>
            <a:ext cx="8369300" cy="1532021"/>
          </a:xfrm>
        </p:spPr>
        <p:txBody>
          <a:bodyPr/>
          <a:lstStyle/>
          <a:p>
            <a:pPr marL="0" indent="0">
              <a:buNone/>
            </a:pPr>
            <a:r>
              <a:rPr lang="nl-BE" b="1" dirty="0"/>
              <a:t>Aannemer = GEMOCO</a:t>
            </a:r>
          </a:p>
          <a:p>
            <a:pPr marL="0" indent="0">
              <a:buNone/>
            </a:pPr>
            <a:r>
              <a:rPr lang="nl-BE" b="1" dirty="0"/>
              <a:t>	</a:t>
            </a:r>
            <a:r>
              <a:rPr lang="nl-BE" sz="1800" dirty="0"/>
              <a:t>Projectleider: Bart Panis</a:t>
            </a:r>
          </a:p>
          <a:p>
            <a:pPr marL="0" indent="0">
              <a:buNone/>
            </a:pPr>
            <a:r>
              <a:rPr lang="nl-BE" sz="1800" dirty="0"/>
              <a:t>	Werfleider: Sebastien Mignon</a:t>
            </a:r>
          </a:p>
          <a:p>
            <a:pPr marL="0" indent="0">
              <a:buNone/>
            </a:pPr>
            <a:r>
              <a:rPr lang="nl-BE" sz="1800" dirty="0"/>
              <a:t>	Werfkeet: N79 aan Herderenweg</a:t>
            </a:r>
          </a:p>
          <a:p>
            <a:pPr marL="457200" lvl="1" indent="0">
              <a:buNone/>
            </a:pPr>
            <a:endParaRPr lang="nl-NL" b="1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C51971-73E6-BA45-AD8C-C05ACDB30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59" y="3274386"/>
            <a:ext cx="4308021" cy="24064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FA9A9CC-C709-AD46-B8CC-5673D6BED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947" y="3274386"/>
            <a:ext cx="4278103" cy="24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3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9EA3248-3FFE-8B4A-B07E-97079069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74638"/>
            <a:ext cx="7912100" cy="1143000"/>
          </a:xfrm>
        </p:spPr>
        <p:txBody>
          <a:bodyPr/>
          <a:lstStyle/>
          <a:p>
            <a:r>
              <a:rPr lang="nl-BE" dirty="0"/>
              <a:t>Werfverloop – werkwijze aannemer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7B02418-1584-8844-B8B5-62BBE9790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73" y="1005738"/>
            <a:ext cx="4308021" cy="242326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066C31-3756-6546-9772-497861166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321" y="1005738"/>
            <a:ext cx="4308021" cy="242326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6BE869E-A2A7-204B-9A2E-FF1101986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321" y="3570515"/>
            <a:ext cx="4308021" cy="242326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D87BFD2-70AD-BF43-BEA7-A5C257A6E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73" y="3570515"/>
            <a:ext cx="4308021" cy="242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6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Communicatie </a:t>
            </a:r>
            <a:br>
              <a:rPr lang="nl-NL" dirty="0"/>
            </a:br>
            <a:r>
              <a:rPr lang="nl-NL" dirty="0"/>
              <a:t>&amp; contact</a:t>
            </a:r>
          </a:p>
        </p:txBody>
      </p:sp>
    </p:spTree>
    <p:extLst>
      <p:ext uri="{BB962C8B-B14F-4D97-AF65-F5344CB8AC3E}">
        <p14:creationId xmlns:p14="http://schemas.microsoft.com/office/powerpoint/2010/main" val="2045126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46934"/>
            <a:ext cx="7912100" cy="1143000"/>
          </a:xfrm>
        </p:spPr>
        <p:txBody>
          <a:bodyPr/>
          <a:lstStyle/>
          <a:p>
            <a:r>
              <a:rPr lang="nl-NL" dirty="0"/>
              <a:t>Communicatie &amp; contact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47D8D7-D5EA-884F-83DB-01D7A666D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27437"/>
            <a:ext cx="8039100" cy="490151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Website &amp; digitale nieuwsbrief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www.wegenenverkeer.be/riemst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Hier inschrijven op digitale nieuwsbrief</a:t>
            </a:r>
          </a:p>
          <a:p>
            <a:pPr marL="685800" lvl="1">
              <a:buFont typeface="Wingdings" pitchFamily="2" charset="2"/>
              <a:buChar char="Ø"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nl-BE" dirty="0"/>
          </a:p>
        </p:txBody>
      </p:sp>
      <p:pic>
        <p:nvPicPr>
          <p:cNvPr id="7" name="Afbeelding 6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5FBEF2E3-EC5E-3E4A-BC7B-F3A132003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72" y="2370437"/>
            <a:ext cx="5585447" cy="4240629"/>
          </a:xfrm>
          <a:prstGeom prst="rect">
            <a:avLst/>
          </a:prstGeom>
        </p:spPr>
      </p:pic>
      <p:sp>
        <p:nvSpPr>
          <p:cNvPr id="3" name="Pijl links 2">
            <a:extLst>
              <a:ext uri="{FF2B5EF4-FFF2-40B4-BE49-F238E27FC236}">
                <a16:creationId xmlns:a16="http://schemas.microsoft.com/office/drawing/2014/main" id="{0EAA4A3B-C189-CB41-99EA-CAA860602C37}"/>
              </a:ext>
            </a:extLst>
          </p:cNvPr>
          <p:cNvSpPr/>
          <p:nvPr/>
        </p:nvSpPr>
        <p:spPr>
          <a:xfrm rot="9700456">
            <a:off x="6368419" y="3353340"/>
            <a:ext cx="1367886" cy="6497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8602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46934"/>
            <a:ext cx="7912100" cy="1143000"/>
          </a:xfrm>
        </p:spPr>
        <p:txBody>
          <a:bodyPr/>
          <a:lstStyle/>
          <a:p>
            <a:r>
              <a:rPr lang="nl-NL" dirty="0"/>
              <a:t>Communicatie &amp; contact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47D8D7-D5EA-884F-83DB-01D7A666D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27437"/>
            <a:ext cx="8039100" cy="4901513"/>
          </a:xfrm>
        </p:spPr>
        <p:txBody>
          <a:bodyPr/>
          <a:lstStyle/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Persoonlijke communicatie </a:t>
            </a:r>
            <a:br>
              <a:rPr lang="nl-BE" b="1" dirty="0">
                <a:ea typeface="Arial" charset="0"/>
                <a:cs typeface="Calibri" panose="020F0502020204030204" pitchFamily="34" charset="0"/>
              </a:rPr>
            </a:br>
            <a:r>
              <a:rPr lang="nl-BE" b="1" dirty="0">
                <a:ea typeface="Arial" charset="0"/>
                <a:cs typeface="Calibri" panose="020F0502020204030204" pitchFamily="34" charset="0"/>
              </a:rPr>
              <a:t>bij individuele hinder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Bewonersbrief, e-mail, telefoon of plaatsbezoek</a:t>
            </a:r>
            <a:endParaRPr lang="nl-BE" b="1" dirty="0">
              <a:ea typeface="Arial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nl-BE" b="1" dirty="0">
              <a:ea typeface="Arial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Bereikbaarheidsadviseur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Tom Buntinx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tom@bereikbaarheidsadviseur.be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011 433 855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 marL="685800" lvl="1">
              <a:buFont typeface="Wingdings" pitchFamily="2" charset="2"/>
              <a:buChar char="Ø"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F58548-09EB-4142-B4C7-897EAF9B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83" y="1389934"/>
            <a:ext cx="2463675" cy="3486410"/>
          </a:xfrm>
          <a:prstGeom prst="rect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1204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700" y="246934"/>
            <a:ext cx="7912100" cy="1143000"/>
          </a:xfrm>
        </p:spPr>
        <p:txBody>
          <a:bodyPr/>
          <a:lstStyle/>
          <a:p>
            <a:r>
              <a:rPr lang="nl-NL" dirty="0"/>
              <a:t>Projectpartners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47D8D7-D5EA-884F-83DB-01D7A666D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042613"/>
            <a:ext cx="8039100" cy="5383629"/>
          </a:xfrm>
        </p:spPr>
        <p:txBody>
          <a:bodyPr/>
          <a:lstStyle/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Bouwheer</a:t>
            </a:r>
          </a:p>
          <a:p>
            <a:pPr marL="45720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Agentschap Wegen en Verkeer</a:t>
            </a:r>
          </a:p>
          <a:p>
            <a:pPr marL="457200" lvl="1" indent="0">
              <a:buNone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Opdrachtgevers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Gemeente Riemst</a:t>
            </a:r>
          </a:p>
          <a:p>
            <a:pPr marL="400050" lvl="1" indent="0">
              <a:buNone/>
            </a:pPr>
            <a:endParaRPr lang="nl-BE" dirty="0"/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Fluvius</a:t>
            </a:r>
          </a:p>
          <a:p>
            <a:pPr marL="457200" lvl="1" indent="0">
              <a:buNone/>
            </a:pPr>
            <a:endParaRPr lang="nl-BE" sz="2400" dirty="0">
              <a:ea typeface="Arial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Ontwerper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Arcadis </a:t>
            </a:r>
          </a:p>
          <a:p>
            <a:pPr lvl="1">
              <a:buFont typeface="Wingdings" pitchFamily="2" charset="2"/>
              <a:buChar char="Ø"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b="1" dirty="0">
                <a:ea typeface="Arial" charset="0"/>
                <a:cs typeface="Calibri" panose="020F0502020204030204" pitchFamily="34" charset="0"/>
              </a:rPr>
              <a:t>Aannemer</a:t>
            </a:r>
          </a:p>
          <a:p>
            <a:pPr marL="400050" lvl="1" indent="0">
              <a:buNone/>
            </a:pPr>
            <a:r>
              <a:rPr lang="nl-BE" dirty="0">
                <a:ea typeface="Arial" charset="0"/>
                <a:cs typeface="Calibri" panose="020F0502020204030204" pitchFamily="34" charset="0"/>
              </a:rPr>
              <a:t>Gemoco </a:t>
            </a:r>
          </a:p>
          <a:p>
            <a:pPr lvl="1">
              <a:buFont typeface="Wingdings" pitchFamily="2" charset="2"/>
              <a:buChar char="Ø"/>
            </a:pPr>
            <a:endParaRPr lang="nl-BE" dirty="0">
              <a:ea typeface="Arial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B573FC-1F1C-CA4B-BBFC-900A6F310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12" y="1104619"/>
            <a:ext cx="1925660" cy="75068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8726E28-9E91-3E46-8139-D8C41FD17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23" y="4485610"/>
            <a:ext cx="2376000" cy="2519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DD12128-46C5-EE47-935F-021610443BD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99" y="2370944"/>
            <a:ext cx="1487541" cy="6498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9D60000-548B-964C-B99B-6881D5FC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599" y="3376572"/>
            <a:ext cx="1619462" cy="53151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0C9C3E-7D5A-254F-9D90-72271B319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615" y="5315099"/>
            <a:ext cx="1530817" cy="4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3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E23BE-1B84-D941-B904-DEF62B33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79B161-D91D-744B-BCE5-B260C3E8A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31900"/>
            <a:ext cx="8039100" cy="4678245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Situering van het project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Het ontwerp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Gescheiden rioleringsstelsel</a:t>
            </a:r>
          </a:p>
          <a:p>
            <a:pPr marL="0" indent="0">
              <a:buNone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Fasering &amp; verkeersmaatregelen</a:t>
            </a:r>
          </a:p>
          <a:p>
            <a:pPr marL="0" indent="0">
              <a:buNone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Contact &amp; communicatie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Gesprekstafels (vragenronde)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4359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5866" y="2090396"/>
            <a:ext cx="7912100" cy="3079012"/>
          </a:xfrm>
        </p:spPr>
        <p:txBody>
          <a:bodyPr/>
          <a:lstStyle/>
          <a:p>
            <a:pPr algn="ctr"/>
            <a:r>
              <a:rPr lang="nl-NL" dirty="0"/>
              <a:t>Dank voor uw aandacht.</a:t>
            </a:r>
            <a:br>
              <a:rPr lang="nl-NL" dirty="0"/>
            </a:br>
            <a:br>
              <a:rPr lang="nl-NL" dirty="0"/>
            </a:br>
            <a:r>
              <a:rPr lang="nl-NL" sz="2400" dirty="0"/>
              <a:t>Nog vragen? </a:t>
            </a:r>
            <a:br>
              <a:rPr lang="nl-NL" sz="2400" dirty="0"/>
            </a:br>
            <a:r>
              <a:rPr lang="nl-NL" sz="2400" dirty="0"/>
              <a:t>Die beantwoorden we graag aan de tafels.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Voor aangelanden project nog toelichting controle en keuring afkoppelingen regen- en afvalwater.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6710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innen, tafel, vloer&#10;&#10;Automatisch gegenereerde beschrijving">
            <a:extLst>
              <a:ext uri="{FF2B5EF4-FFF2-40B4-BE49-F238E27FC236}">
                <a16:creationId xmlns:a16="http://schemas.microsoft.com/office/drawing/2014/main" id="{8F6CAA4A-B766-B54B-9903-8F35339FFC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9255" r="14672"/>
          <a:stretch/>
        </p:blipFill>
        <p:spPr>
          <a:xfrm>
            <a:off x="418549" y="0"/>
            <a:ext cx="8725451" cy="6864046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623EBE4C-42DB-0B43-937B-AB1A61380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DF2E36F-85A9-7646-BE7E-4D649D7DC7A0}"/>
              </a:ext>
            </a:extLst>
          </p:cNvPr>
          <p:cNvSpPr txBox="1"/>
          <p:nvPr/>
        </p:nvSpPr>
        <p:spPr>
          <a:xfrm>
            <a:off x="7790688" y="6364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0DEA17E6-7CF4-FF45-8F37-D7918605DDCB}"/>
              </a:ext>
            </a:extLst>
          </p:cNvPr>
          <p:cNvSpPr txBox="1">
            <a:spLocks/>
          </p:cNvSpPr>
          <p:nvPr/>
        </p:nvSpPr>
        <p:spPr>
          <a:xfrm>
            <a:off x="1843668" y="647256"/>
            <a:ext cx="7325732" cy="224141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nl-BE" sz="4400" dirty="0"/>
              <a:t>DOORTOCHT RIEMST – FASE 3</a:t>
            </a:r>
            <a:br>
              <a:rPr lang="en-US" altLang="nl-BE" sz="4400" dirty="0"/>
            </a:br>
            <a:r>
              <a:rPr lang="en-US" altLang="nl-BE" sz="2400" dirty="0"/>
              <a:t>HERINRICHTING TONGERSESTEENWEG N79 </a:t>
            </a:r>
          </a:p>
          <a:p>
            <a:endParaRPr lang="en-US" altLang="nl-BE" sz="1800" dirty="0"/>
          </a:p>
          <a:p>
            <a:r>
              <a:rPr lang="en-US" altLang="nl-BE" sz="1800" i="1" dirty="0" err="1"/>
              <a:t>Infovergadering</a:t>
            </a:r>
            <a:br>
              <a:rPr lang="en-US" altLang="nl-BE" sz="1800" b="0" i="1" dirty="0"/>
            </a:br>
            <a:r>
              <a:rPr lang="en-US" altLang="nl-BE" sz="1800" b="0" i="1" dirty="0" err="1"/>
              <a:t>Dinsdag</a:t>
            </a:r>
            <a:r>
              <a:rPr lang="en-US" altLang="nl-BE" sz="1800" b="0" i="1" dirty="0"/>
              <a:t> 12 </a:t>
            </a:r>
            <a:r>
              <a:rPr lang="en-US" altLang="nl-BE" sz="1800" b="0" i="1" dirty="0" err="1"/>
              <a:t>maart</a:t>
            </a:r>
            <a:r>
              <a:rPr lang="en-US" altLang="nl-BE" sz="1800" b="0" i="1" dirty="0"/>
              <a:t> 2019</a:t>
            </a:r>
          </a:p>
          <a:p>
            <a:r>
              <a:rPr lang="en-US" altLang="nl-BE" sz="1800" b="0" i="1" dirty="0" err="1"/>
              <a:t>Zaal</a:t>
            </a:r>
            <a:r>
              <a:rPr lang="en-US" altLang="nl-BE" sz="1800" b="0" i="1" dirty="0"/>
              <a:t> ‘t </a:t>
            </a:r>
            <a:r>
              <a:rPr lang="en-US" altLang="nl-BE" sz="1800" b="0" i="1" dirty="0" err="1"/>
              <a:t>Paenhuys</a:t>
            </a:r>
            <a:endParaRPr lang="en-US" altLang="nl-BE" sz="1800" b="0" i="1" dirty="0"/>
          </a:p>
          <a:p>
            <a:endParaRPr lang="en-US" altLang="nl-BE" sz="4400" dirty="0"/>
          </a:p>
          <a:p>
            <a:endParaRPr lang="en-US" altLang="nl-BE" sz="4000" dirty="0"/>
          </a:p>
          <a:p>
            <a:endParaRPr lang="nl-NL" sz="44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35B4F2F-3365-CC49-B2A8-A0C30F185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48" y="5977768"/>
            <a:ext cx="1666886" cy="64980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0E28686F-F337-7347-81BF-D37BF2EB0D34}"/>
              </a:ext>
            </a:extLst>
          </p:cNvPr>
          <p:cNvSpPr txBox="1"/>
          <p:nvPr/>
        </p:nvSpPr>
        <p:spPr>
          <a:xfrm>
            <a:off x="-256032" y="66275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860CEE5-8AE3-AE47-A7AF-2D52FE965D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10" y="5974552"/>
            <a:ext cx="1487541" cy="64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1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Het project</a:t>
            </a:r>
          </a:p>
        </p:txBody>
      </p:sp>
    </p:spTree>
    <p:extLst>
      <p:ext uri="{BB962C8B-B14F-4D97-AF65-F5344CB8AC3E}">
        <p14:creationId xmlns:p14="http://schemas.microsoft.com/office/powerpoint/2010/main" val="61669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923B87-144F-AD45-B4B7-724FE8562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Situering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2F4318-084D-8A46-914C-F72856DB0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601541"/>
            <a:ext cx="8039100" cy="342765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nl-BE" dirty="0"/>
              <a:t>Derde en laatste onderdeel herinrichting doortocht in Riemst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Eerder Bilzersteenweg &amp; Visésteenweg (2012/2013) en Maastrichtersteenweg (2016)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Nu Tongersesteenweg, tussen beschermde hoeve De Lindeboom en dienst toerisme/technische dienst Riemst (Villa Neven)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r>
              <a:rPr lang="nl-BE" dirty="0"/>
              <a:t>Sinds oktober 2018 voorbereidende nutswerken aan de gang</a:t>
            </a:r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>
              <a:buFont typeface="Wingdings" pitchFamily="2" charset="2"/>
              <a:buChar char="Ø"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6640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5EC8FE2-4C09-9647-BD07-F0C0106FD8EC}"/>
              </a:ext>
            </a:extLst>
          </p:cNvPr>
          <p:cNvSpPr/>
          <p:nvPr/>
        </p:nvSpPr>
        <p:spPr>
          <a:xfrm>
            <a:off x="1011464" y="5020540"/>
            <a:ext cx="495984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b="1" dirty="0">
                <a:solidFill>
                  <a:srgbClr val="B75B2C"/>
                </a:solidFill>
              </a:rPr>
              <a:t>Projectzone</a:t>
            </a:r>
          </a:p>
          <a:p>
            <a:r>
              <a:rPr lang="nl-NL" dirty="0"/>
              <a:t>N79 Tongersesteenweg, tussen ruilverkavelingsweg hoeve De Lindeboom en Villa Neven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8E34A6-5403-E34E-845A-EAA4FECB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Situering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7C3AD6D-7FDA-6B45-A7F3-0EDA9A58D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224" y="960871"/>
            <a:ext cx="6100536" cy="402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3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28E34A6-5403-E34E-845A-EAA4FECB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Situering: inhoud van de werken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019520EA-9984-C14A-B20C-541099CAF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1090800"/>
            <a:ext cx="7912100" cy="475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nl-BE" altLang="nl-BE" sz="2000" b="1" dirty="0">
                <a:latin typeface="+mj-lt"/>
              </a:rPr>
              <a:t>Vernieuwing en uitbreiding nutsvoorzieningen</a:t>
            </a:r>
          </a:p>
          <a:p>
            <a:pPr marL="666750" indent="-339725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sz="1600" dirty="0">
                <a:latin typeface="+mj-lt"/>
              </a:rPr>
              <a:t>Ondergronds brengen luchtleidingen</a:t>
            </a:r>
          </a:p>
          <a:p>
            <a:pPr marL="666750" indent="-339725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sz="1600" dirty="0">
                <a:latin typeface="+mj-lt"/>
              </a:rPr>
              <a:t>Uitbreiding gasnet</a:t>
            </a:r>
          </a:p>
          <a:p>
            <a:pPr marL="666750" indent="-339725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sz="1600" dirty="0">
                <a:latin typeface="+mj-lt"/>
              </a:rPr>
              <a:t>Vernieuwing waterleiding</a:t>
            </a:r>
          </a:p>
          <a:p>
            <a:pPr marL="666750" indent="-339725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sz="1600" dirty="0">
                <a:latin typeface="+mj-lt"/>
              </a:rPr>
              <a:t>Vernieuwing telecom</a:t>
            </a:r>
          </a:p>
          <a:p>
            <a:pPr marL="327025">
              <a:lnSpc>
                <a:spcPct val="80000"/>
              </a:lnSpc>
              <a:spcBef>
                <a:spcPct val="50000"/>
              </a:spcBef>
            </a:pPr>
            <a:endParaRPr lang="nl-BE" altLang="nl-BE" sz="1600" b="1" dirty="0">
              <a:latin typeface="+mj-lt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nl-BE" altLang="nl-BE" sz="2000" b="1" dirty="0">
                <a:latin typeface="+mj-lt"/>
              </a:rPr>
              <a:t>Herinrichting weginfrastructuur </a:t>
            </a:r>
          </a:p>
          <a:p>
            <a:pPr marL="666750" indent="-354013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sz="1600" dirty="0">
                <a:latin typeface="+mj-lt"/>
              </a:rPr>
              <a:t>Veilige en comfortabele voet- en fietspaden</a:t>
            </a:r>
          </a:p>
          <a:p>
            <a:pPr marL="666750" indent="-354013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sz="1600" dirty="0">
                <a:latin typeface="+mj-lt"/>
              </a:rPr>
              <a:t>Snelheidsbeperkende inrichting: poorteffect middeneiland</a:t>
            </a:r>
          </a:p>
          <a:p>
            <a:pPr marL="666750" indent="-354013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sz="1600" dirty="0">
                <a:latin typeface="+mj-lt"/>
              </a:rPr>
              <a:t>Straatmeubilair en publiek groen</a:t>
            </a:r>
          </a:p>
          <a:p>
            <a:pPr marL="312737">
              <a:lnSpc>
                <a:spcPct val="80000"/>
              </a:lnSpc>
              <a:spcBef>
                <a:spcPct val="50000"/>
              </a:spcBef>
            </a:pPr>
            <a:endParaRPr lang="nl-BE" altLang="nl-BE" sz="1600" dirty="0">
              <a:latin typeface="+mj-lt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nl-BE" altLang="nl-BE" sz="2000" b="1" dirty="0">
                <a:latin typeface="+mj-lt"/>
              </a:rPr>
              <a:t>Aanleg gescheiden rioleringsstelsel </a:t>
            </a:r>
          </a:p>
          <a:p>
            <a:pPr marL="666750" indent="-354013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BE" altLang="nl-BE" sz="1600" dirty="0">
                <a:latin typeface="+mj-lt"/>
              </a:rPr>
              <a:t>Scheiding afval- en regenwater (zowel openbaar als privé), </a:t>
            </a:r>
          </a:p>
          <a:p>
            <a:pPr marL="312737" eaLnBrk="1" hangingPunct="1">
              <a:spcBef>
                <a:spcPts val="360"/>
              </a:spcBef>
            </a:pPr>
            <a:r>
              <a:rPr lang="nl-BE" altLang="nl-BE" sz="1600" dirty="0">
                <a:latin typeface="+mj-lt"/>
              </a:rPr>
              <a:t>        tlv rioolnetbeheerder Fluvius (voorheen Infrax) met subsidie van de VMM</a:t>
            </a:r>
          </a:p>
        </p:txBody>
      </p:sp>
    </p:spTree>
    <p:extLst>
      <p:ext uri="{BB962C8B-B14F-4D97-AF65-F5344CB8AC3E}">
        <p14:creationId xmlns:p14="http://schemas.microsoft.com/office/powerpoint/2010/main" val="4055744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Het ontwerp</a:t>
            </a:r>
          </a:p>
        </p:txBody>
      </p:sp>
    </p:spTree>
    <p:extLst>
      <p:ext uri="{BB962C8B-B14F-4D97-AF65-F5344CB8AC3E}">
        <p14:creationId xmlns:p14="http://schemas.microsoft.com/office/powerpoint/2010/main" val="268291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>
            <a:extLst>
              <a:ext uri="{FF2B5EF4-FFF2-40B4-BE49-F238E27FC236}">
                <a16:creationId xmlns:a16="http://schemas.microsoft.com/office/drawing/2014/main" id="{B66747FE-9632-B74E-8F72-6380DDC500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BE" altLang="nl-BE"/>
              <a:t>Ontwerpplan wegenis Tongersesteenweg</a:t>
            </a:r>
          </a:p>
        </p:txBody>
      </p:sp>
      <p:pic>
        <p:nvPicPr>
          <p:cNvPr id="7171" name="Afbeelding 6">
            <a:extLst>
              <a:ext uri="{FF2B5EF4-FFF2-40B4-BE49-F238E27FC236}">
                <a16:creationId xmlns:a16="http://schemas.microsoft.com/office/drawing/2014/main" id="{4789AAA0-7082-0C49-8229-9DCF6B78D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3000"/>
            <a:ext cx="85344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8AD5E4F-6719-A245-B251-1649E4DD0155}"/>
              </a:ext>
            </a:extLst>
          </p:cNvPr>
          <p:cNvSpPr/>
          <p:nvPr/>
        </p:nvSpPr>
        <p:spPr>
          <a:xfrm>
            <a:off x="372977" y="5937031"/>
            <a:ext cx="6521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nl-BE" i="1" dirty="0"/>
              <a:t>De plannen zijn in detail te bekijken aan de gesprekstafels, </a:t>
            </a:r>
            <a:br>
              <a:rPr lang="nl-BE" i="1" dirty="0"/>
            </a:br>
            <a:r>
              <a:rPr lang="nl-BE" i="1" dirty="0"/>
              <a:t>na de presentatie.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61029186"/>
      </p:ext>
    </p:extLst>
  </p:cSld>
  <p:clrMapOvr>
    <a:masterClrMapping/>
  </p:clrMapOvr>
</p:sld>
</file>

<file path=ppt/theme/theme1.xml><?xml version="1.0" encoding="utf-8"?>
<a:theme xmlns:a="http://schemas.openxmlformats.org/drawingml/2006/main" name="AWV Powerpoint _ Calibr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rmee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ofdstuk">
  <a:themeElements>
    <a:clrScheme name="AWV 1">
      <a:dk1>
        <a:srgbClr val="B75B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houd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75B2C"/>
      </a:accent1>
      <a:accent2>
        <a:srgbClr val="D96422"/>
      </a:accent2>
      <a:accent3>
        <a:srgbClr val="F28F1C"/>
      </a:accent3>
      <a:accent4>
        <a:srgbClr val="4D352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AWV Powerpoint _ Calibri.potx</Template>
  <TotalTime>6635</TotalTime>
  <Words>627</Words>
  <Application>Microsoft Macintosh PowerPoint</Application>
  <PresentationFormat>Diavoorstelling (4:3)</PresentationFormat>
  <Paragraphs>213</Paragraphs>
  <Slides>31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31</vt:i4>
      </vt:variant>
    </vt:vector>
  </HeadingPairs>
  <TitlesOfParts>
    <vt:vector size="39" baseType="lpstr">
      <vt:lpstr>Arial</vt:lpstr>
      <vt:lpstr>Calibri</vt:lpstr>
      <vt:lpstr>Flanders Art Sans</vt:lpstr>
      <vt:lpstr>Garamond</vt:lpstr>
      <vt:lpstr>Wingdings</vt:lpstr>
      <vt:lpstr>AWV Powerpoint _ Calibri</vt:lpstr>
      <vt:lpstr>Hoofdstuk</vt:lpstr>
      <vt:lpstr>Inhoud</vt:lpstr>
      <vt:lpstr> </vt:lpstr>
      <vt:lpstr>Projectpartners</vt:lpstr>
      <vt:lpstr>Inhoud</vt:lpstr>
      <vt:lpstr>Het project</vt:lpstr>
      <vt:lpstr>Situering</vt:lpstr>
      <vt:lpstr>Situering</vt:lpstr>
      <vt:lpstr>Situering: inhoud van de werken</vt:lpstr>
      <vt:lpstr>Het ontwerp</vt:lpstr>
      <vt:lpstr>Ontwerpplan wegenis Tongersesteenweg</vt:lpstr>
      <vt:lpstr>‘Poorteffect’ komende van Tongeren </vt:lpstr>
      <vt:lpstr>Detail inrichting met groenaanleg</vt:lpstr>
      <vt:lpstr>Detail inrichting langsparkeren</vt:lpstr>
      <vt:lpstr>Gescheiden  rioleringsstelsel</vt:lpstr>
      <vt:lpstr>Aanleg gescheiden rioleringsstelsel</vt:lpstr>
      <vt:lpstr>PowerPoint-presentatie</vt:lpstr>
      <vt:lpstr>Fasering &amp;  verkeersmaatregelen</vt:lpstr>
      <vt:lpstr>Fasering &amp; verkeersmaatregelen</vt:lpstr>
      <vt:lpstr>Fasering &amp; verkeersmaatregelen</vt:lpstr>
      <vt:lpstr>PowerPoint-presentatie</vt:lpstr>
      <vt:lpstr>Fasering &amp; verkeersmaatregelen</vt:lpstr>
      <vt:lpstr>PowerPoint-presentatie</vt:lpstr>
      <vt:lpstr>Fasering &amp; verkeersmaatregelen</vt:lpstr>
      <vt:lpstr>PowerPoint-presentatie</vt:lpstr>
      <vt:lpstr>Werfverloop – werkwijze aannemer</vt:lpstr>
      <vt:lpstr>Werfverloop – werkwijze aannemer</vt:lpstr>
      <vt:lpstr>Communicatie  &amp; contact</vt:lpstr>
      <vt:lpstr>Communicatie &amp; contact</vt:lpstr>
      <vt:lpstr>Communicatie &amp; contact</vt:lpstr>
      <vt:lpstr>Projectpartners</vt:lpstr>
      <vt:lpstr>Dank voor uw aandacht.  Nog vragen?  Die beantwoorden we graag aan de tafels.  Voor aangelanden project nog toelichting controle en keuring afkoppelingen regen- en afvalwater.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Klik om een titel te maken.</dc:title>
  <dc:creator>Gebruiker van Microsoft Office</dc:creator>
  <cp:lastModifiedBy>Tom Buntinx</cp:lastModifiedBy>
  <cp:revision>382</cp:revision>
  <cp:lastPrinted>2018-09-24T16:25:26Z</cp:lastPrinted>
  <dcterms:created xsi:type="dcterms:W3CDTF">2015-08-25T09:02:42Z</dcterms:created>
  <dcterms:modified xsi:type="dcterms:W3CDTF">2019-03-12T15:39:52Z</dcterms:modified>
</cp:coreProperties>
</file>